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8E76-34F6-9115-F2D1-AA39F8998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6635E-53E8-058C-404B-C7100161B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C0501-F474-E48A-FD36-F8E4F7653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C5E9E-65F6-3C62-D76A-9F39C92F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32C7-D1A1-45D4-7D3F-D0E431C8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5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0F82-ACFF-C72E-6AF5-85F5C6FE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8FB9A-85A4-7E0A-AD20-186836F1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1565D-4C92-D94F-877D-A0B075B0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6EAA0-11F2-5900-5E9B-F13E15CA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B3AF-7100-1781-84BC-AF15ABF8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67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F887B6-FDE7-CDCC-C25A-6C6DBB814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2CFAD-2F7E-6D1E-D424-C2CD7E02C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C552-E789-97ED-B2A2-6C300390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8F09B-5814-8B56-0024-9FAB2447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1B201-4734-0E50-F6E9-3B9FF977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5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3777-4B66-6AA4-A7EB-50752A82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41D1-4E82-ED99-FF0B-8E513756A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796F-F6EF-CAB0-E1CA-A37F6F08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2A242-D60B-493A-53C7-C4A00098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D600D-23BE-5B70-5590-78D97951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75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D4B1-391E-34FA-B5EC-4F991B7B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069D9-DA66-817A-7DB1-3443FAE5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C90EE-C54A-7DA7-FF07-07B9F161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927D-D34C-1679-EECE-2CE0B235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FD8AD-FA28-CD3E-CFA3-33E7AEF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9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0A5C-E9D7-19C2-702C-0EEBB7A6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CABA-075E-1B36-2534-6B571ADD6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02AE3-2CE7-A261-59C4-A88CC7182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8155D-F631-25EB-7961-5996D573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FA49C-BD27-CA9D-F3CF-4BBA3A5C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AEE75-98FA-678F-B539-DFD38964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0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3741-651E-6E5A-9563-2EA1A0FB5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D2BB3-2F34-0507-95F7-22F4A1C36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32C62-A461-C548-4087-097AD977D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0AE2D-49AB-C37E-A746-53725D6B4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1E090-3C46-CACA-2B05-6D1E2CFDF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81602-0630-B0B0-060D-609612307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20D10-0743-103C-A66E-3688BB8F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FBFC5-002F-2A2C-8991-9BFF09E6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36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0746-7842-A301-5309-F268E701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3DC9-9762-022F-87DA-6AA3F86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66FDE-8FF5-54E2-A079-0F56AC91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F12AC-95B6-55F3-22AD-B19A2698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62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2CF9D-CFE6-3644-9079-64AD5D04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BA6CC-D3F4-B5FC-7E00-CA2694DA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C0FD2-329A-9D1F-D024-FCD13B59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2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87FA-5F17-7E79-387C-D8A057ABC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4A8B-65FF-CD08-27D2-A24FD34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2B97D-5780-09E6-D397-B619412BD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F38AD-D3BB-3336-8C4B-AB145CAA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C4352-EDCF-75FC-8C64-2F0A46D9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713FE-E317-CF16-0B50-57D5BD3EE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28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ACE0-0031-3506-547F-D9285AD4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03DE89-120D-1567-7EAD-0938185CC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220F0-A230-BD38-02C3-1D698294B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BA327-5EB1-0C2C-CFA5-8A5F214E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76124-69F2-473E-1D80-981A9A4E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21FB-ACD7-B6E8-616D-E94D7D9B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69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C1B71-F248-7003-F584-B006448A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E444B-7D6A-3672-F784-6C0D65FEE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ECE3A-DDE2-B471-1546-DE8125462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8724-9A55-485E-8E7E-61C6F2AC0CF0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D9A01-5BF9-60AA-2A99-6C652A6A0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C9DD2-2327-5509-EB97-06699C63E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30B5-C025-4BD8-B5FC-507406C46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3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7448562-9DEA-CB8D-4990-7E055B63B173}"/>
              </a:ext>
            </a:extLst>
          </p:cNvPr>
          <p:cNvSpPr txBox="1"/>
          <p:nvPr/>
        </p:nvSpPr>
        <p:spPr>
          <a:xfrm>
            <a:off x="173516" y="4436040"/>
            <a:ext cx="916878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600" dirty="0">
                <a:solidFill>
                  <a:srgbClr val="002060"/>
                </a:solidFill>
              </a:rPr>
              <a:t>En se référant à l’expérience schématisée ci-dessus: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600" dirty="0">
                <a:solidFill>
                  <a:srgbClr val="002060"/>
                </a:solidFill>
              </a:rPr>
              <a:t>Formuler l’objectif de cette expérience.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600" dirty="0">
                <a:solidFill>
                  <a:srgbClr val="002060"/>
                </a:solidFill>
              </a:rPr>
              <a:t>Nommer le matériel utilisé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600" dirty="0">
                <a:solidFill>
                  <a:srgbClr val="002060"/>
                </a:solidFill>
              </a:rPr>
              <a:t>Décrire le résultat obtenu en fin d’expérience.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600" dirty="0">
                <a:solidFill>
                  <a:srgbClr val="002060"/>
                </a:solidFill>
              </a:rPr>
              <a:t>Interpréter ce résultat.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56361-2D4B-C3D6-743F-C8E56EB2B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75" y="0"/>
            <a:ext cx="11189275" cy="439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E2FEB1-E810-4987-4926-5CD6DA4CA90D}"/>
              </a:ext>
            </a:extLst>
          </p:cNvPr>
          <p:cNvSpPr txBox="1"/>
          <p:nvPr/>
        </p:nvSpPr>
        <p:spPr>
          <a:xfrm>
            <a:off x="790461" y="732088"/>
            <a:ext cx="955437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u="sng" dirty="0">
                <a:solidFill>
                  <a:srgbClr val="002060"/>
                </a:solidFill>
              </a:rPr>
              <a:t>1. Formuler l’objectif de cette expérience</a:t>
            </a:r>
            <a:r>
              <a:rPr lang="fr-FR" sz="1800" dirty="0">
                <a:solidFill>
                  <a:srgbClr val="002060"/>
                </a:solidFill>
              </a:rPr>
              <a:t>.</a:t>
            </a:r>
          </a:p>
          <a:p>
            <a:r>
              <a:rPr lang="fr-FR" dirty="0">
                <a:solidFill>
                  <a:srgbClr val="002060"/>
                </a:solidFill>
              </a:rPr>
              <a:t>Savoir si le suc pancréatique digère l’amidon présent dans la mie de pain.</a:t>
            </a:r>
            <a:endParaRPr lang="fr-FR" sz="1800" dirty="0">
              <a:solidFill>
                <a:srgbClr val="002060"/>
              </a:solidFill>
            </a:endParaRPr>
          </a:p>
          <a:p>
            <a:r>
              <a:rPr lang="fr-FR" sz="1800" b="1" u="sng" dirty="0">
                <a:solidFill>
                  <a:srgbClr val="002060"/>
                </a:solidFill>
              </a:rPr>
              <a:t>2. Nommer le matériel utilisé.</a:t>
            </a:r>
          </a:p>
          <a:p>
            <a:pPr marL="285750" indent="-285750">
              <a:buFontTx/>
              <a:buChar char="-"/>
            </a:pPr>
            <a:r>
              <a:rPr lang="fr-FR" sz="1800" dirty="0">
                <a:solidFill>
                  <a:srgbClr val="002060"/>
                </a:solidFill>
              </a:rPr>
              <a:t>Thermomètre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Bain marie</a:t>
            </a:r>
          </a:p>
          <a:p>
            <a:pPr marL="285750" indent="-285750">
              <a:buFontTx/>
              <a:buChar char="-"/>
            </a:pPr>
            <a:r>
              <a:rPr lang="fr-FR" sz="1800" dirty="0">
                <a:solidFill>
                  <a:srgbClr val="002060"/>
                </a:solidFill>
              </a:rPr>
              <a:t>Eau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Mie de pain</a:t>
            </a:r>
          </a:p>
          <a:p>
            <a:pPr marL="285750" indent="-285750">
              <a:buFontTx/>
              <a:buChar char="-"/>
            </a:pPr>
            <a:r>
              <a:rPr lang="fr-FR" sz="1800" dirty="0">
                <a:solidFill>
                  <a:srgbClr val="002060"/>
                </a:solidFill>
              </a:rPr>
              <a:t>Suc pancréatique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2 tubes</a:t>
            </a:r>
          </a:p>
          <a:p>
            <a:pPr marL="285750" indent="-285750">
              <a:buFontTx/>
              <a:buChar char="-"/>
            </a:pPr>
            <a:r>
              <a:rPr lang="fr-FR" sz="1800" dirty="0">
                <a:solidFill>
                  <a:srgbClr val="002060"/>
                </a:solidFill>
              </a:rPr>
              <a:t>Support des tubes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Eau iodée</a:t>
            </a:r>
            <a:endParaRPr lang="fr-FR" sz="1800" dirty="0">
              <a:solidFill>
                <a:srgbClr val="002060"/>
              </a:solidFill>
            </a:endParaRPr>
          </a:p>
          <a:p>
            <a:r>
              <a:rPr lang="fr-FR" sz="1800" b="1" u="sng" dirty="0">
                <a:solidFill>
                  <a:srgbClr val="002060"/>
                </a:solidFill>
              </a:rPr>
              <a:t>3. Décrire le résultat obtenu en fin d’expérience.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Coloration bleu foncée dans le tube A avec l’eau iodée.</a:t>
            </a:r>
          </a:p>
          <a:p>
            <a:pPr marL="285750" indent="-285750">
              <a:buFontTx/>
              <a:buChar char="-"/>
            </a:pPr>
            <a:r>
              <a:rPr lang="fr-FR" sz="1800" dirty="0">
                <a:solidFill>
                  <a:srgbClr val="002060"/>
                </a:solidFill>
              </a:rPr>
              <a:t>Coloration jaune </a:t>
            </a:r>
            <a:r>
              <a:rPr lang="fr-FR" dirty="0">
                <a:solidFill>
                  <a:srgbClr val="002060"/>
                </a:solidFill>
              </a:rPr>
              <a:t>dans le tube B avec l’eau iodée.</a:t>
            </a:r>
          </a:p>
          <a:p>
            <a:r>
              <a:rPr lang="fr-FR" b="1" u="sng" dirty="0">
                <a:solidFill>
                  <a:srgbClr val="002060"/>
                </a:solidFill>
              </a:rPr>
              <a:t>4. </a:t>
            </a:r>
            <a:r>
              <a:rPr lang="fr-FR" sz="1800" b="1" u="sng" dirty="0">
                <a:solidFill>
                  <a:srgbClr val="002060"/>
                </a:solidFill>
              </a:rPr>
              <a:t>Interpréter ce résultat. </a:t>
            </a:r>
          </a:p>
          <a:p>
            <a:r>
              <a:rPr lang="fr-FR" b="1" dirty="0">
                <a:solidFill>
                  <a:srgbClr val="FF0000"/>
                </a:solidFill>
              </a:rPr>
              <a:t>Puisque</a:t>
            </a:r>
            <a:r>
              <a:rPr lang="fr-FR" dirty="0">
                <a:solidFill>
                  <a:srgbClr val="002060"/>
                </a:solidFill>
              </a:rPr>
              <a:t> l’eau iodée donne une coloration bleu foncée dans le tube A avec l’eau iodée indiquant la présence de l’amidon </a:t>
            </a:r>
            <a:r>
              <a:rPr lang="fr-FR" b="1" dirty="0">
                <a:solidFill>
                  <a:srgbClr val="FF0000"/>
                </a:solidFill>
              </a:rPr>
              <a:t>cela montre </a:t>
            </a:r>
            <a:r>
              <a:rPr lang="fr-FR" dirty="0">
                <a:solidFill>
                  <a:srgbClr val="002060"/>
                </a:solidFill>
              </a:rPr>
              <a:t>que l’amidon reste intact et n’a pas été digéré par l’eau.</a:t>
            </a:r>
          </a:p>
          <a:p>
            <a:endParaRPr lang="fr-FR" sz="1800" dirty="0">
              <a:solidFill>
                <a:srgbClr val="00206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Puisque</a:t>
            </a:r>
            <a:r>
              <a:rPr lang="fr-FR" dirty="0">
                <a:solidFill>
                  <a:srgbClr val="002060"/>
                </a:solidFill>
              </a:rPr>
              <a:t> l’eau iodée donne une jaune dans le tube B avec l’eau iodée indiquant l’absence de l’amidon </a:t>
            </a:r>
            <a:r>
              <a:rPr lang="fr-FR" b="1" dirty="0">
                <a:solidFill>
                  <a:srgbClr val="FF0000"/>
                </a:solidFill>
              </a:rPr>
              <a:t>cela montre que </a:t>
            </a:r>
            <a:r>
              <a:rPr lang="fr-FR" dirty="0">
                <a:solidFill>
                  <a:srgbClr val="002060"/>
                </a:solidFill>
              </a:rPr>
              <a:t>l’amidon a disparu et a été digéré par le suc pancréatique. </a:t>
            </a:r>
          </a:p>
          <a:p>
            <a:endParaRPr lang="fr-F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4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17</cp:revision>
  <dcterms:created xsi:type="dcterms:W3CDTF">2024-10-31T14:27:26Z</dcterms:created>
  <dcterms:modified xsi:type="dcterms:W3CDTF">2024-11-08T09:59:01Z</dcterms:modified>
</cp:coreProperties>
</file>