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58E76-34F6-9115-F2D1-AA39F89982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26635E-53E8-058C-404B-C7100161B6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AC0501-F474-E48A-FD36-F8E4F7653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8724-9A55-485E-8E7E-61C6F2AC0CF0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5C5E9E-65F6-3C62-D76A-9F39C92F1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0B32C7-D1A1-45D4-7D3F-D0E431C8B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30B5-C025-4BD8-B5FC-507406C46A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2255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60F82-ACFF-C72E-6AF5-85F5C6FE1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08FB9A-85A4-7E0A-AD20-186836F1F6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51565D-4C92-D94F-877D-A0B075B02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8724-9A55-485E-8E7E-61C6F2AC0CF0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66EAA0-11F2-5900-5E9B-F13E15CAF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7B3AF-7100-1781-84BC-AF15ABF85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30B5-C025-4BD8-B5FC-507406C46A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5673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F887B6-FDE7-CDCC-C25A-6C6DBB814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02CFAD-2F7E-6D1E-D424-C2CD7E02C3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49C552-E789-97ED-B2A2-6C300390C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8724-9A55-485E-8E7E-61C6F2AC0CF0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C8F09B-5814-8B56-0024-9FAB24470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61B201-4734-0E50-F6E9-3B9FF9776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30B5-C025-4BD8-B5FC-507406C46A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8591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C3777-4B66-6AA4-A7EB-50752A82D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F041D1-4E82-ED99-FF0B-8E513756A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A0796F-F6EF-CAB0-E1CA-A37F6F08F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8724-9A55-485E-8E7E-61C6F2AC0CF0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D2A242-D60B-493A-53C7-C4A000983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D600D-23BE-5B70-5590-78D979513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30B5-C025-4BD8-B5FC-507406C46A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4758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3D4B1-391E-34FA-B5EC-4F991B7BF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8069D9-DA66-817A-7DB1-3443FAE5F6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DC90EE-C54A-7DA7-FF07-07B9F161D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8724-9A55-485E-8E7E-61C6F2AC0CF0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CB927D-D34C-1679-EECE-2CE0B235F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EFD8AD-FA28-CD3E-CFA3-33E7AEF7D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30B5-C025-4BD8-B5FC-507406C46A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6997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F0A5C-E9D7-19C2-702C-0EEBB7A61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B9CABA-075E-1B36-2534-6B571ADD67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602AE3-2CE7-A261-59C4-A88CC71820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18155D-F631-25EB-7961-5996D5736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8724-9A55-485E-8E7E-61C6F2AC0CF0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BFA49C-BD27-CA9D-F3CF-4BBA3A5CD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CAEE75-98FA-678F-B539-DFD38964C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30B5-C025-4BD8-B5FC-507406C46A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507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C3741-651E-6E5A-9563-2EA1A0FB5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D2BB3-2F34-0507-95F7-22F4A1C360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632C62-A461-C548-4087-097AD977D4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70AE2D-49AB-C37E-A746-53725D6B40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C1E090-3C46-CACA-2B05-6D1E2CFDFD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A81602-0630-B0B0-060D-609612307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8724-9A55-485E-8E7E-61C6F2AC0CF0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920D10-0743-103C-A66E-3688BB8FD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FFBFC5-002F-2A2C-8991-9BFF09E67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30B5-C025-4BD8-B5FC-507406C46A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4364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E0746-7842-A301-5309-F268E7012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083DC9-9762-022F-87DA-6AA3F86B9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8724-9A55-485E-8E7E-61C6F2AC0CF0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966FDE-8FF5-54E2-A079-0F56AC918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CF12AC-95B6-55F3-22AD-B19A2698A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30B5-C025-4BD8-B5FC-507406C46A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7629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32CF9D-CFE6-3644-9079-64AD5D04D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8724-9A55-485E-8E7E-61C6F2AC0CF0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8BA6CC-D3F4-B5FC-7E00-CA2694DA9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7C0FD2-329A-9D1F-D024-FCD13B59B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30B5-C025-4BD8-B5FC-507406C46A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6929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A87FA-5F17-7E79-387C-D8A057ABC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64A8B-65FF-CD08-27D2-A24FD34EB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02B97D-5780-09E6-D397-B619412BD9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1F38AD-D3BB-3336-8C4B-AB145CAAE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8724-9A55-485E-8E7E-61C6F2AC0CF0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FC4352-EDCF-75FC-8C64-2F0A46D9F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8713FE-E317-CF16-0B50-57D5BD3EE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30B5-C025-4BD8-B5FC-507406C46A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2287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4ACE0-0031-3506-547F-D9285AD4E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03DE89-120D-1567-7EAD-0938185CCF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B220F0-A230-BD38-02C3-1D698294B1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FBA327-5EB1-0C2C-CFA5-8A5F214E5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8724-9A55-485E-8E7E-61C6F2AC0CF0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476124-69F2-473E-1D80-981A9A4EA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CE21FB-ACD7-B6E8-616D-E94D7D9B2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30B5-C025-4BD8-B5FC-507406C46A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694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EC1B71-F248-7003-F584-B006448AB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CE444B-7D6A-3672-F784-6C0D65FEE7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6ECE3A-DDE2-B471-1546-DE81254624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78724-9A55-485E-8E7E-61C6F2AC0CF0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FD9A01-5BF9-60AA-2A99-6C652A6A05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1C9DD2-2327-5509-EB97-06699C63EF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F30B5-C025-4BD8-B5FC-507406C46A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8328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A7448562-9DEA-CB8D-4990-7E055B63B173}"/>
              </a:ext>
            </a:extLst>
          </p:cNvPr>
          <p:cNvSpPr txBox="1"/>
          <p:nvPr/>
        </p:nvSpPr>
        <p:spPr>
          <a:xfrm>
            <a:off x="173516" y="4436040"/>
            <a:ext cx="9168788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600" dirty="0">
                <a:solidFill>
                  <a:srgbClr val="002060"/>
                </a:solidFill>
              </a:rPr>
              <a:t>En se référant à l’expérience schématisée ci-dessus: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600" dirty="0">
                <a:solidFill>
                  <a:srgbClr val="002060"/>
                </a:solidFill>
              </a:rPr>
              <a:t>Formuler l’objectif de cette expérience.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600" dirty="0">
                <a:solidFill>
                  <a:srgbClr val="002060"/>
                </a:solidFill>
              </a:rPr>
              <a:t>Nommer le matériel utilisé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600" dirty="0">
                <a:solidFill>
                  <a:srgbClr val="002060"/>
                </a:solidFill>
              </a:rPr>
              <a:t>Décrire le résultat obtenu en fin d’expérience.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600" dirty="0">
                <a:solidFill>
                  <a:srgbClr val="002060"/>
                </a:solidFill>
              </a:rPr>
              <a:t>Interpréter ce résultat.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356361-2D4B-C3D6-743F-C8E56EB2B9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075" y="0"/>
            <a:ext cx="11189275" cy="4394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863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6E2FEB1-E810-4987-4926-5CD6DA4CA90D}"/>
              </a:ext>
            </a:extLst>
          </p:cNvPr>
          <p:cNvSpPr txBox="1"/>
          <p:nvPr/>
        </p:nvSpPr>
        <p:spPr>
          <a:xfrm>
            <a:off x="790461" y="732088"/>
            <a:ext cx="9554378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b="1" u="sng" dirty="0">
                <a:solidFill>
                  <a:srgbClr val="002060"/>
                </a:solidFill>
              </a:rPr>
              <a:t>1. Formuler l’objectif de cette expérience</a:t>
            </a:r>
            <a:r>
              <a:rPr lang="fr-FR" sz="1800" dirty="0">
                <a:solidFill>
                  <a:srgbClr val="002060"/>
                </a:solidFill>
              </a:rPr>
              <a:t>.</a:t>
            </a:r>
          </a:p>
          <a:p>
            <a:r>
              <a:rPr lang="fr-FR" dirty="0">
                <a:solidFill>
                  <a:srgbClr val="002060"/>
                </a:solidFill>
              </a:rPr>
              <a:t>Savoir si le suc pancréatique digère l’amidon présent dans la mie de pain.</a:t>
            </a:r>
            <a:endParaRPr lang="fr-FR" sz="1800" dirty="0">
              <a:solidFill>
                <a:srgbClr val="002060"/>
              </a:solidFill>
            </a:endParaRPr>
          </a:p>
          <a:p>
            <a:r>
              <a:rPr lang="fr-FR" sz="1800" b="1" u="sng" dirty="0">
                <a:solidFill>
                  <a:srgbClr val="002060"/>
                </a:solidFill>
              </a:rPr>
              <a:t>2. Nommer le matériel utilisé.</a:t>
            </a:r>
          </a:p>
          <a:p>
            <a:pPr marL="285750" indent="-285750">
              <a:buFontTx/>
              <a:buChar char="-"/>
            </a:pPr>
            <a:r>
              <a:rPr lang="fr-FR" sz="1800" dirty="0">
                <a:solidFill>
                  <a:srgbClr val="002060"/>
                </a:solidFill>
              </a:rPr>
              <a:t>Thermomètre</a:t>
            </a:r>
          </a:p>
          <a:p>
            <a:pPr marL="285750" indent="-285750">
              <a:buFontTx/>
              <a:buChar char="-"/>
            </a:pPr>
            <a:r>
              <a:rPr lang="fr-FR" dirty="0">
                <a:solidFill>
                  <a:srgbClr val="002060"/>
                </a:solidFill>
              </a:rPr>
              <a:t>Bain marie</a:t>
            </a:r>
          </a:p>
          <a:p>
            <a:pPr marL="285750" indent="-285750">
              <a:buFontTx/>
              <a:buChar char="-"/>
            </a:pPr>
            <a:r>
              <a:rPr lang="fr-FR" sz="1800" dirty="0">
                <a:solidFill>
                  <a:srgbClr val="002060"/>
                </a:solidFill>
              </a:rPr>
              <a:t>Eau</a:t>
            </a:r>
          </a:p>
          <a:p>
            <a:pPr marL="285750" indent="-285750">
              <a:buFontTx/>
              <a:buChar char="-"/>
            </a:pPr>
            <a:r>
              <a:rPr lang="fr-FR" dirty="0">
                <a:solidFill>
                  <a:srgbClr val="002060"/>
                </a:solidFill>
              </a:rPr>
              <a:t>Mie de pain</a:t>
            </a:r>
          </a:p>
          <a:p>
            <a:pPr marL="285750" indent="-285750">
              <a:buFontTx/>
              <a:buChar char="-"/>
            </a:pPr>
            <a:r>
              <a:rPr lang="fr-FR" sz="1800" dirty="0">
                <a:solidFill>
                  <a:srgbClr val="002060"/>
                </a:solidFill>
              </a:rPr>
              <a:t>Suc pancréatique</a:t>
            </a:r>
          </a:p>
          <a:p>
            <a:pPr marL="285750" indent="-285750">
              <a:buFontTx/>
              <a:buChar char="-"/>
            </a:pPr>
            <a:r>
              <a:rPr lang="fr-FR" dirty="0">
                <a:solidFill>
                  <a:srgbClr val="002060"/>
                </a:solidFill>
              </a:rPr>
              <a:t>2 tubes</a:t>
            </a:r>
          </a:p>
          <a:p>
            <a:pPr marL="285750" indent="-285750">
              <a:buFontTx/>
              <a:buChar char="-"/>
            </a:pPr>
            <a:r>
              <a:rPr lang="fr-FR" sz="1800" dirty="0">
                <a:solidFill>
                  <a:srgbClr val="002060"/>
                </a:solidFill>
              </a:rPr>
              <a:t>Support des tubes</a:t>
            </a:r>
          </a:p>
          <a:p>
            <a:pPr marL="285750" indent="-285750">
              <a:buFontTx/>
              <a:buChar char="-"/>
            </a:pPr>
            <a:r>
              <a:rPr lang="fr-FR" dirty="0">
                <a:solidFill>
                  <a:srgbClr val="002060"/>
                </a:solidFill>
              </a:rPr>
              <a:t>Eau iodée</a:t>
            </a:r>
            <a:endParaRPr lang="fr-FR" sz="1800" dirty="0">
              <a:solidFill>
                <a:srgbClr val="002060"/>
              </a:solidFill>
            </a:endParaRPr>
          </a:p>
          <a:p>
            <a:r>
              <a:rPr lang="fr-FR" sz="1800" b="1" u="sng" dirty="0">
                <a:solidFill>
                  <a:srgbClr val="002060"/>
                </a:solidFill>
              </a:rPr>
              <a:t>3. Décrire le résultat obtenu en fin d’expérience.</a:t>
            </a:r>
          </a:p>
          <a:p>
            <a:pPr marL="285750" indent="-285750">
              <a:buFontTx/>
              <a:buChar char="-"/>
            </a:pPr>
            <a:r>
              <a:rPr lang="fr-FR" dirty="0">
                <a:solidFill>
                  <a:srgbClr val="002060"/>
                </a:solidFill>
              </a:rPr>
              <a:t>Coloration bleu foncée dans le tube A avec l’eau iodée.</a:t>
            </a:r>
          </a:p>
          <a:p>
            <a:pPr marL="285750" indent="-285750">
              <a:buFontTx/>
              <a:buChar char="-"/>
            </a:pPr>
            <a:r>
              <a:rPr lang="fr-FR" sz="1800" dirty="0">
                <a:solidFill>
                  <a:srgbClr val="002060"/>
                </a:solidFill>
              </a:rPr>
              <a:t>Coloration jaune </a:t>
            </a:r>
            <a:r>
              <a:rPr lang="fr-FR" dirty="0">
                <a:solidFill>
                  <a:srgbClr val="002060"/>
                </a:solidFill>
              </a:rPr>
              <a:t>dans le tube B avec l’eau iodée.</a:t>
            </a:r>
          </a:p>
          <a:p>
            <a:r>
              <a:rPr lang="fr-FR" b="1" u="sng" dirty="0">
                <a:solidFill>
                  <a:srgbClr val="002060"/>
                </a:solidFill>
              </a:rPr>
              <a:t>4. </a:t>
            </a:r>
            <a:r>
              <a:rPr lang="fr-FR" sz="1800" b="1" u="sng" dirty="0">
                <a:solidFill>
                  <a:srgbClr val="002060"/>
                </a:solidFill>
              </a:rPr>
              <a:t>Interpréter ce résultat. </a:t>
            </a:r>
          </a:p>
          <a:p>
            <a:r>
              <a:rPr lang="fr-FR" b="1" dirty="0">
                <a:solidFill>
                  <a:srgbClr val="FF0000"/>
                </a:solidFill>
              </a:rPr>
              <a:t>Puisque</a:t>
            </a:r>
            <a:r>
              <a:rPr lang="fr-FR" dirty="0">
                <a:solidFill>
                  <a:srgbClr val="002060"/>
                </a:solidFill>
              </a:rPr>
              <a:t> l’eau iodée donne une coloration bleu foncée dans le tube A avec l’eau iodée indiquant la présence de l’amidon </a:t>
            </a:r>
            <a:r>
              <a:rPr lang="fr-FR" b="1" dirty="0">
                <a:solidFill>
                  <a:srgbClr val="FF0000"/>
                </a:solidFill>
              </a:rPr>
              <a:t>cela montre </a:t>
            </a:r>
            <a:r>
              <a:rPr lang="fr-FR" dirty="0">
                <a:solidFill>
                  <a:srgbClr val="002060"/>
                </a:solidFill>
              </a:rPr>
              <a:t>que l’amidon reste intact et n’a pas été digéré par l’eau.</a:t>
            </a:r>
          </a:p>
          <a:p>
            <a:endParaRPr lang="fr-FR" sz="1800" dirty="0">
              <a:solidFill>
                <a:srgbClr val="002060"/>
              </a:solidFill>
            </a:endParaRPr>
          </a:p>
          <a:p>
            <a:r>
              <a:rPr lang="fr-FR" b="1" dirty="0">
                <a:solidFill>
                  <a:srgbClr val="FF0000"/>
                </a:solidFill>
              </a:rPr>
              <a:t>Puisque</a:t>
            </a:r>
            <a:r>
              <a:rPr lang="fr-FR" dirty="0">
                <a:solidFill>
                  <a:srgbClr val="002060"/>
                </a:solidFill>
              </a:rPr>
              <a:t> l’eau iodée donne une jaune dans le tube B avec l’eau iodée indiquant l’absence de l’amidon </a:t>
            </a:r>
            <a:r>
              <a:rPr lang="fr-FR" b="1" dirty="0">
                <a:solidFill>
                  <a:srgbClr val="FF0000"/>
                </a:solidFill>
              </a:rPr>
              <a:t>cela montre que </a:t>
            </a:r>
            <a:r>
              <a:rPr lang="fr-FR" dirty="0">
                <a:solidFill>
                  <a:srgbClr val="002060"/>
                </a:solidFill>
              </a:rPr>
              <a:t>l’amidon a disparu et a été digéré par le suc pancréatique. </a:t>
            </a:r>
          </a:p>
          <a:p>
            <a:endParaRPr lang="fr-FR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344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178</Words>
  <Application>Microsoft Office PowerPoint</Application>
  <PresentationFormat>Widescreen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</dc:creator>
  <cp:lastModifiedBy>Admin</cp:lastModifiedBy>
  <cp:revision>17</cp:revision>
  <dcterms:created xsi:type="dcterms:W3CDTF">2024-10-31T14:27:26Z</dcterms:created>
  <dcterms:modified xsi:type="dcterms:W3CDTF">2024-11-08T09:59:01Z</dcterms:modified>
</cp:coreProperties>
</file>